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4"/>
  </p:sldMasterIdLst>
  <p:notesMasterIdLst>
    <p:notesMasterId r:id="rId39"/>
  </p:notesMasterIdLst>
  <p:handoutMasterIdLst>
    <p:handoutMasterId r:id="rId40"/>
  </p:handoutMasterIdLst>
  <p:sldIdLst>
    <p:sldId id="343" r:id="rId5"/>
    <p:sldId id="328" r:id="rId6"/>
    <p:sldId id="258" r:id="rId7"/>
    <p:sldId id="344" r:id="rId8"/>
    <p:sldId id="28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346" r:id="rId17"/>
    <p:sldId id="268" r:id="rId18"/>
    <p:sldId id="269" r:id="rId19"/>
    <p:sldId id="270" r:id="rId20"/>
    <p:sldId id="271" r:id="rId21"/>
    <p:sldId id="274" r:id="rId22"/>
    <p:sldId id="275" r:id="rId23"/>
    <p:sldId id="276" r:id="rId24"/>
    <p:sldId id="342" r:id="rId25"/>
    <p:sldId id="277" r:id="rId26"/>
    <p:sldId id="293" r:id="rId27"/>
    <p:sldId id="345" r:id="rId28"/>
    <p:sldId id="285" r:id="rId29"/>
    <p:sldId id="299" r:id="rId30"/>
    <p:sldId id="335" r:id="rId31"/>
    <p:sldId id="336" r:id="rId32"/>
    <p:sldId id="337" r:id="rId33"/>
    <p:sldId id="338" r:id="rId34"/>
    <p:sldId id="339" r:id="rId35"/>
    <p:sldId id="347" r:id="rId36"/>
    <p:sldId id="340" r:id="rId37"/>
    <p:sldId id="341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5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5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5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5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B1"/>
    <a:srgbClr val="3399FF"/>
    <a:srgbClr val="33FF33"/>
    <a:srgbClr val="013B63"/>
    <a:srgbClr val="003264"/>
    <a:srgbClr val="000000"/>
    <a:srgbClr val="FFFFCC"/>
    <a:srgbClr val="FFE6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743" autoAdjust="0"/>
  </p:normalViewPr>
  <p:slideViewPr>
    <p:cSldViewPr>
      <p:cViewPr>
        <p:scale>
          <a:sx n="60" d="100"/>
          <a:sy n="60" d="100"/>
        </p:scale>
        <p:origin x="-58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70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06/relationships/legacyDocTextInfo" Target="legacyDocTextInfo.bin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3E63B1C6-747F-4A20-94E0-018C87024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05000"/>
            <a:ext cx="4267200" cy="1470025"/>
          </a:xfrm>
        </p:spPr>
        <p:txBody>
          <a:bodyPr/>
          <a:lstStyle>
            <a:lvl1pPr>
              <a:defRPr sz="3600" b="1" i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DM-</a:t>
            </a:r>
            <a:fld id="{95CD825A-C731-4302-975F-BCA443979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BF3FA-B23A-4442-A6FA-E42D50337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C50DF-6C0B-42B3-9504-D4358B5DF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2057400"/>
            <a:ext cx="38862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8862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6FB6D-DAD1-4CEB-8BB1-6C5ACA3E6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DM-</a:t>
            </a:r>
            <a:fld id="{AC41AD60-9E12-4FC7-B046-11D5B2E02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40095-333E-402F-A8E7-47D80E19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8862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B7288-0A39-40A0-94BE-9EB97CCE4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A028-0E5B-4F92-BCE3-D6B5CCC1C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0EB8-48C7-4506-BD9F-42A69958A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13DDB-9CF2-4EC6-8A75-71A2087C9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8CE9-6ACF-4BA9-BCFF-57404FC8C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BF536-EFEE-4045-955D-C7B249F9B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762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057400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Slide DM-</a:t>
            </a:r>
            <a:fld id="{16E2790D-72D2-49AB-9ED0-12969B91C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cap="all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3200" b="1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  <a:cs typeface="Times New Roman" pitchFamily="18" charset="0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  <a:cs typeface="Times New Roman" pitchFamily="18" charset="0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  <a:cs typeface="Times New Roman" pitchFamily="18" charset="0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har char="»"/>
        <a:defRPr sz="24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D9A3A203-7E3F-4872-95C8-24ECF2C419EA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914400" y="1676400"/>
            <a:ext cx="754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kern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Leadership I for fire and </a:t>
            </a:r>
            <a:r>
              <a:rPr lang="en-US" sz="3600" kern="0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ems</a:t>
            </a:r>
            <a:r>
              <a:rPr lang="en-US" sz="3600" kern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 strategies for company success</a:t>
            </a:r>
          </a:p>
          <a:p>
            <a:pPr algn="ctr" eaLnBrk="1" hangingPunct="1">
              <a:defRPr/>
            </a:pPr>
            <a:r>
              <a:rPr lang="en-US" sz="3600" kern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en-US" sz="3600" kern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600" kern="0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DecisionMaking</a:t>
            </a:r>
            <a:r>
              <a:rPr lang="en-US" sz="3600" kern="0" cap="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styles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0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277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EFFECTIVE DECISIONS ARE BASED ON A LOGICAL PROCESS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Deductive</a:t>
            </a:r>
          </a:p>
          <a:p>
            <a:pPr marL="457200"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Intuitive</a:t>
            </a:r>
          </a:p>
          <a:p>
            <a:pPr marL="457200"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Combination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76D11795-7BC6-41E0-964C-476D38A04F60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858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THE LEADER'S ROLE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7225" y="2057400"/>
            <a:ext cx="5868988" cy="38862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sz="3000" smtClean="0">
                <a:solidFill>
                  <a:srgbClr val="FFFF66"/>
                </a:solidFill>
              </a:rPr>
              <a:t>    </a:t>
            </a:r>
            <a:r>
              <a:rPr lang="en-US" sz="1000" smtClean="0">
                <a:solidFill>
                  <a:srgbClr val="FFFF66"/>
                </a:solidFill>
              </a:rPr>
              <a:t> </a:t>
            </a:r>
            <a:endParaRPr lang="en-US" sz="3000" smtClean="0">
              <a:solidFill>
                <a:srgbClr val="FFFF66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066800" y="1905000"/>
            <a:ext cx="6477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eaLnBrk="1" hangingPunct="1"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"Controlling the processes by which decisions are made in that part of the organization for which he or she is responsible." </a:t>
            </a:r>
          </a:p>
          <a:p>
            <a:pPr eaLnBrk="1" hangingPunct="1">
              <a:spcBef>
                <a:spcPct val="40000"/>
              </a:spcBef>
              <a:defRPr/>
            </a:pPr>
            <a:endParaRPr lang="en-US" sz="9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0" eaLnBrk="1" hangingPunct="1">
              <a:spcBef>
                <a:spcPct val="40000"/>
              </a:spcBef>
              <a:defRPr/>
            </a:pPr>
            <a:r>
              <a:rPr lang="en-US" sz="3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 Vroom</a:t>
            </a:r>
          </a:p>
          <a:p>
            <a:pPr eaLnBrk="1" hangingPunct="1">
              <a:spcBef>
                <a:spcPct val="40000"/>
              </a:spcBef>
              <a:defRPr/>
            </a:pPr>
            <a:endParaRPr lang="en-US" sz="3400" b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DBE2AC2F-4946-4C90-A693-59EA3D99946E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367588" cy="3886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dirty="0" smtClean="0">
                <a:solidFill>
                  <a:srgbClr val="FFFFCC"/>
                </a:solidFill>
              </a:rPr>
              <a:t>Leaders control </a:t>
            </a:r>
            <a:r>
              <a:rPr lang="en-US" dirty="0" err="1" smtClean="0">
                <a:solidFill>
                  <a:srgbClr val="FFFFCC"/>
                </a:solidFill>
              </a:rPr>
              <a:t>decisionmaking</a:t>
            </a:r>
            <a:r>
              <a:rPr lang="en-US" dirty="0" smtClean="0">
                <a:solidFill>
                  <a:srgbClr val="FFFFCC"/>
                </a:solidFill>
              </a:rPr>
              <a:t> processes by determining the amount and type of opportunity afforded subordinates to participate in the decision.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THE LEADER'S ROLE </a:t>
            </a:r>
            <a:r>
              <a:rPr lang="en-US" sz="3600" cap="none" dirty="0" smtClean="0"/>
              <a:t>(cont'd)</a:t>
            </a:r>
            <a:endParaRPr lang="en-US" sz="3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4ECA06FB-1DBD-4F4C-81B2-720EE99B5A36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90800"/>
            <a:ext cx="7924800" cy="2590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dirty="0" smtClean="0">
                <a:latin typeface="+mj-lt"/>
              </a:rPr>
              <a:t>Three styles of </a:t>
            </a:r>
            <a:r>
              <a:rPr lang="en-US" sz="3600" dirty="0" err="1" smtClean="0">
                <a:latin typeface="+mj-lt"/>
              </a:rPr>
              <a:t>decisionmaking</a:t>
            </a:r>
            <a:r>
              <a:rPr lang="en-US" sz="3600" dirty="0" smtClean="0">
                <a:latin typeface="+mj-lt"/>
              </a:rPr>
              <a:t> contain five processes.</a:t>
            </a:r>
            <a:endParaRPr lang="en-US" sz="3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DM-</a:t>
            </a:r>
            <a:fld id="{A9773DDA-7B42-4C82-92CA-0431E956780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55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Style A:  Autocratic</a:t>
            </a:r>
          </a:p>
        </p:txBody>
      </p:sp>
      <p:sp>
        <p:nvSpPr>
          <p:cNvPr id="27651" name="AutoShape 18"/>
          <p:cNvSpPr>
            <a:spLocks noChangeArrowheads="1"/>
          </p:cNvSpPr>
          <p:nvPr/>
        </p:nvSpPr>
        <p:spPr bwMode="auto">
          <a:xfrm>
            <a:off x="1143000" y="1609725"/>
            <a:ext cx="2859088" cy="1819275"/>
          </a:xfrm>
          <a:prstGeom prst="cloudCallout">
            <a:avLst>
              <a:gd name="adj1" fmla="val 67380"/>
              <a:gd name="adj2" fmla="val 24171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7652" name="Rectangle 19"/>
          <p:cNvSpPr>
            <a:spLocks noChangeArrowheads="1"/>
          </p:cNvSpPr>
          <p:nvPr/>
        </p:nvSpPr>
        <p:spPr bwMode="auto">
          <a:xfrm>
            <a:off x="1579563" y="1876425"/>
            <a:ext cx="2468562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40000"/>
              </a:spcBef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"We are going to</a:t>
            </a:r>
          </a:p>
          <a:p>
            <a:pPr marL="342900" indent="-342900" eaLnBrk="1" hangingPunct="1">
              <a:spcBef>
                <a:spcPct val="40000"/>
              </a:spcBef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adopt these </a:t>
            </a:r>
          </a:p>
          <a:p>
            <a:pPr marL="342900" indent="-342900" eaLnBrk="1" hangingPunct="1">
              <a:spcBef>
                <a:spcPct val="40000"/>
              </a:spcBef>
            </a:pP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standards."</a:t>
            </a:r>
          </a:p>
        </p:txBody>
      </p:sp>
      <p:pic>
        <p:nvPicPr>
          <p:cNvPr id="27653" name="Picture 21" descr="MPj04304600000[1]"/>
          <p:cNvPicPr>
            <a:picLocks noChangeAspect="1" noChangeArrowheads="1"/>
          </p:cNvPicPr>
          <p:nvPr/>
        </p:nvPicPr>
        <p:blipFill>
          <a:blip r:embed="rId2" cstate="print"/>
          <a:srcRect r="35930" b="36703"/>
          <a:stretch>
            <a:fillRect/>
          </a:stretch>
        </p:blipFill>
        <p:spPr bwMode="auto">
          <a:xfrm>
            <a:off x="4572000" y="2514600"/>
            <a:ext cx="2778125" cy="2744788"/>
          </a:xfrm>
          <a:prstGeom prst="rect">
            <a:avLst/>
          </a:prstGeom>
          <a:noFill/>
          <a:ln w="9525">
            <a:solidFill>
              <a:srgbClr val="F9F9B1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77058C23-3F2B-4F7F-8C35-A2C1488E5732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" name="Rectangle 20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Style C:  Consulting</a:t>
            </a:r>
          </a:p>
        </p:txBody>
      </p:sp>
      <p:grpSp>
        <p:nvGrpSpPr>
          <p:cNvPr id="28675" name="Group 30"/>
          <p:cNvGrpSpPr>
            <a:grpSpLocks/>
          </p:cNvGrpSpPr>
          <p:nvPr/>
        </p:nvGrpSpPr>
        <p:grpSpPr bwMode="auto">
          <a:xfrm>
            <a:off x="1600200" y="1752600"/>
            <a:ext cx="6934200" cy="3495675"/>
            <a:chOff x="1008" y="1104"/>
            <a:chExt cx="4368" cy="2202"/>
          </a:xfrm>
        </p:grpSpPr>
        <p:pic>
          <p:nvPicPr>
            <p:cNvPr id="28677" name="Picture 25" descr="MPj04395020000[1]"/>
            <p:cNvPicPr>
              <a:picLocks noChangeAspect="1" noChangeArrowheads="1"/>
            </p:cNvPicPr>
            <p:nvPr/>
          </p:nvPicPr>
          <p:blipFill>
            <a:blip r:embed="rId2" cstate="print"/>
            <a:srcRect b="30634"/>
            <a:stretch>
              <a:fillRect/>
            </a:stretch>
          </p:blipFill>
          <p:spPr bwMode="auto">
            <a:xfrm flipH="1">
              <a:off x="1632" y="2016"/>
              <a:ext cx="2736" cy="129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8678" name="AutoShape 26"/>
            <p:cNvSpPr>
              <a:spLocks noChangeArrowheads="1"/>
            </p:cNvSpPr>
            <p:nvPr/>
          </p:nvSpPr>
          <p:spPr bwMode="auto">
            <a:xfrm>
              <a:off x="3936" y="1104"/>
              <a:ext cx="1440" cy="912"/>
            </a:xfrm>
            <a:prstGeom prst="wedgeRoundRectCallout">
              <a:avLst>
                <a:gd name="adj1" fmla="val -66875"/>
                <a:gd name="adj2" fmla="val 56796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79" name="Text Box 27"/>
            <p:cNvSpPr txBox="1">
              <a:spLocks noChangeArrowheads="1"/>
            </p:cNvSpPr>
            <p:nvPr/>
          </p:nvSpPr>
          <p:spPr bwMode="auto">
            <a:xfrm>
              <a:off x="4016" y="1127"/>
              <a:ext cx="131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Well, I wanted to see what you thought about it.</a:t>
              </a:r>
            </a:p>
          </p:txBody>
        </p:sp>
        <p:sp>
          <p:nvSpPr>
            <p:cNvPr id="28680" name="AutoShape 28"/>
            <p:cNvSpPr>
              <a:spLocks noChangeArrowheads="1"/>
            </p:cNvSpPr>
            <p:nvPr/>
          </p:nvSpPr>
          <p:spPr bwMode="auto">
            <a:xfrm>
              <a:off x="1008" y="1200"/>
              <a:ext cx="1008" cy="720"/>
            </a:xfrm>
            <a:prstGeom prst="wedgeRoundRectCallout">
              <a:avLst>
                <a:gd name="adj1" fmla="val 66963"/>
                <a:gd name="adj2" fmla="val 86111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681" name="Text Box 29"/>
            <p:cNvSpPr txBox="1">
              <a:spLocks noChangeArrowheads="1"/>
            </p:cNvSpPr>
            <p:nvPr/>
          </p:nvSpPr>
          <p:spPr bwMode="auto">
            <a:xfrm>
              <a:off x="1088" y="1223"/>
              <a:ext cx="874" cy="634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cs typeface="Times New Roman" pitchFamily="18" charset="0"/>
                </a:rPr>
                <a:t>When will you decide?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1FDB4896-D056-4E48-84B8-D5A173B7A29F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Style G:  Group Process</a:t>
            </a:r>
          </a:p>
        </p:txBody>
      </p:sp>
      <p:pic>
        <p:nvPicPr>
          <p:cNvPr id="29699" name="Picture 16" descr="MPj04394860000[1]"/>
          <p:cNvPicPr>
            <a:picLocks noChangeAspect="1" noChangeArrowheads="1"/>
          </p:cNvPicPr>
          <p:nvPr/>
        </p:nvPicPr>
        <p:blipFill>
          <a:blip r:embed="rId2" cstate="print"/>
          <a:srcRect l="865" r="4762" b="17979"/>
          <a:stretch>
            <a:fillRect/>
          </a:stretch>
        </p:blipFill>
        <p:spPr bwMode="auto">
          <a:xfrm>
            <a:off x="2162175" y="2809875"/>
            <a:ext cx="4800600" cy="2689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9700" name="AutoShape 17"/>
          <p:cNvSpPr>
            <a:spLocks noChangeArrowheads="1"/>
          </p:cNvSpPr>
          <p:nvPr/>
        </p:nvSpPr>
        <p:spPr bwMode="auto">
          <a:xfrm>
            <a:off x="1981200" y="1524000"/>
            <a:ext cx="3200400" cy="990600"/>
          </a:xfrm>
          <a:prstGeom prst="wedgeRectCallout">
            <a:avLst>
              <a:gd name="adj1" fmla="val 44046"/>
              <a:gd name="adj2" fmla="val 135255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9701" name="Text Box 18"/>
          <p:cNvSpPr txBox="1">
            <a:spLocks noChangeArrowheads="1"/>
          </p:cNvSpPr>
          <p:nvPr/>
        </p:nvSpPr>
        <p:spPr bwMode="auto">
          <a:xfrm>
            <a:off x="2057400" y="1660525"/>
            <a:ext cx="312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I'm glad we were able to work this out together.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59F6DD9F-2014-44E1-80B2-1BEFB44F2B0E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9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019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CONSENSUS</a:t>
            </a: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924800" cy="3886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Equal opportunity to give opinions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All suggestions carefully considered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Everyone committed to final decision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No voting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828800" y="1676400"/>
            <a:ext cx="5257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40000"/>
              </a:spcBef>
              <a:buFontTx/>
              <a:buChar char="•"/>
            </a:pPr>
            <a:endParaRPr lang="en-US" sz="2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E7F633FF-5F8B-4610-AA00-F6D2A0824899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467600" cy="17653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3600" dirty="0" smtClean="0">
                <a:solidFill>
                  <a:srgbClr val="FFFFCC"/>
                </a:solidFill>
                <a:latin typeface="+mj-lt"/>
              </a:rPr>
              <a:t>The leader retains ultimate responsibility and accountability in all styles.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DM-</a:t>
            </a:r>
            <a:fld id="{D7AE1D1A-09C4-4E14-AAB4-6F644324EA70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Rectangle 10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172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CONSIDERATIONS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5410200" cy="3886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400" dirty="0" smtClean="0"/>
              <a:t>Do you have a reasonable amount of time to make the decision?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400" dirty="0" smtClean="0"/>
              <a:t>Does the leader have the expertise to make a quality decision?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400" dirty="0" smtClean="0"/>
              <a:t>Do subordinates have enough expertise/information to make a quality decision?</a:t>
            </a:r>
          </a:p>
        </p:txBody>
      </p:sp>
      <p:pic>
        <p:nvPicPr>
          <p:cNvPr id="32772" name="Picture 8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DM-</a:t>
            </a:r>
            <a:fld id="{CDFC7DD7-89F3-4C92-8443-E9BF8A0C4C0A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19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OBJECTIVES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924800" cy="38862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 smtClean="0"/>
              <a:t>The students will: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Differentiate among the three </a:t>
            </a:r>
            <a:r>
              <a:rPr lang="en-US" sz="2800" dirty="0" err="1" smtClean="0"/>
              <a:t>decisionmaking</a:t>
            </a:r>
            <a:r>
              <a:rPr lang="en-US" sz="2800" dirty="0" smtClean="0"/>
              <a:t> styles and the five processes identified.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Match appropriate </a:t>
            </a:r>
            <a:r>
              <a:rPr lang="en-US" sz="2800" dirty="0" err="1" smtClean="0"/>
              <a:t>decisionmaking</a:t>
            </a:r>
            <a:r>
              <a:rPr lang="en-US" sz="2800" dirty="0" smtClean="0"/>
              <a:t> styles to given situations using the Vroom-</a:t>
            </a:r>
            <a:r>
              <a:rPr lang="en-US" sz="2800" dirty="0" err="1" smtClean="0"/>
              <a:t>Yetton</a:t>
            </a:r>
            <a:r>
              <a:rPr lang="en-US" sz="2800" dirty="0" smtClean="0"/>
              <a:t>-</a:t>
            </a:r>
            <a:r>
              <a:rPr lang="en-US" sz="2800" dirty="0" err="1" smtClean="0"/>
              <a:t>Jago</a:t>
            </a:r>
            <a:r>
              <a:rPr lang="en-US" sz="2800" dirty="0" smtClean="0"/>
              <a:t> Model.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Cite the advantages and potential disadvantages of group </a:t>
            </a:r>
            <a:r>
              <a:rPr lang="en-US" sz="2800" dirty="0" err="1" smtClean="0"/>
              <a:t>decisionmaking</a:t>
            </a:r>
            <a:r>
              <a:rPr lang="en-US" sz="28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68DEA760-DA04-44A9-A5FF-C0283B169092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1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47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CONSIDERATIONS</a:t>
            </a:r>
            <a:r>
              <a:rPr lang="en-US" sz="3200" cap="none" dirty="0" smtClean="0"/>
              <a:t> (cont'd)</a:t>
            </a:r>
            <a:endParaRPr lang="en-US" sz="3200" dirty="0" smtClean="0"/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05000"/>
            <a:ext cx="4876800" cy="3886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400" dirty="0" smtClean="0"/>
              <a:t>Do subordinates share the organizational goals to be accomplished by solving the problem?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400" dirty="0" smtClean="0"/>
              <a:t>Is the decision area complex, with many possible solutions?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400" dirty="0" smtClean="0"/>
              <a:t>Are acceptance of the decision and commitment of subordinates critical?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2400" dirty="0" smtClean="0"/>
          </a:p>
          <a:p>
            <a:pPr eaLnBrk="1" hangingPunct="1">
              <a:spcBef>
                <a:spcPts val="0"/>
              </a:spcBef>
              <a:defRPr/>
            </a:pPr>
            <a:endParaRPr lang="en-US" sz="2400" dirty="0" smtClean="0"/>
          </a:p>
        </p:txBody>
      </p:sp>
      <p:pic>
        <p:nvPicPr>
          <p:cNvPr id="33796" name="Picture 7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DM-</a:t>
            </a:r>
            <a:fld id="{CFB01B54-F635-48D9-8100-BBD2A48BB320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553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CONSIDERATIONS</a:t>
            </a:r>
            <a:r>
              <a:rPr lang="en-US" sz="3200" cap="none" dirty="0" smtClean="0"/>
              <a:t> (cont'd)</a:t>
            </a:r>
            <a:endParaRPr lang="en-US" sz="3200" dirty="0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57400"/>
            <a:ext cx="5257800" cy="3886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Is the decision likely to cause conflict among subordinates?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Will the decision directly impact most subordinates?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Will the decision directly impact only a select few?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defRPr/>
            </a:pPr>
            <a:endParaRPr lang="en-US" sz="2800" dirty="0" smtClean="0"/>
          </a:p>
        </p:txBody>
      </p:sp>
      <p:pic>
        <p:nvPicPr>
          <p:cNvPr id="34820" name="Picture 4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DM-</a:t>
            </a:r>
            <a:fld id="{79C9C593-9482-4410-9207-D1372567C980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7" name="Rectangle 25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5867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nine GUIDELINES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dirty="0" smtClean="0"/>
              <a:t>Guideline 1--Time  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dirty="0" smtClean="0"/>
              <a:t>Guideline 2--Leader Expertise   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dirty="0" smtClean="0"/>
              <a:t>Guideline 3--Subordinate Expertise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dirty="0" smtClean="0"/>
              <a:t>Guideline 4--Goal Compatibility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dirty="0" smtClean="0"/>
              <a:t>Guideline 5--Degree of Complexity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55A86742-D719-4A88-AD34-781CAA7B2905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Rectangle 7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324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nine GUIDELINES</a:t>
            </a:r>
            <a:r>
              <a:rPr lang="en-US" sz="3600" cap="none" dirty="0" smtClean="0"/>
              <a:t> (cont'd)</a:t>
            </a:r>
            <a:endParaRPr lang="en-US" sz="3600" dirty="0" smtClean="0"/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dirty="0" smtClean="0"/>
              <a:t>Guideline 6--Commitment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dirty="0" smtClean="0"/>
              <a:t>Guideline 7--Commitment with Conflict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dirty="0" smtClean="0"/>
              <a:t>Guideline 8--Group Consequence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dirty="0" smtClean="0"/>
              <a:t>Guideline 9--Individual Consequence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dirty="0" smtClean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828800" y="1676400"/>
            <a:ext cx="5257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4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BE2220D5-B997-4D80-ABE3-23BC4C827E98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C4E969E9-C746-4791-871D-9FC594828F6C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1143000" y="1828800"/>
            <a:ext cx="678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Activity DM.2</a:t>
            </a:r>
            <a:b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Analyzing </a:t>
            </a:r>
            <a:r>
              <a:rPr lang="en-US" sz="3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Decisionmaking</a:t>
            </a: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Styles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25" name="Rectangle 1481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GROUP DECISIONMAKING</a:t>
            </a:r>
          </a:p>
        </p:txBody>
      </p:sp>
      <p:grpSp>
        <p:nvGrpSpPr>
          <p:cNvPr id="1050" name="Group 1524"/>
          <p:cNvGrpSpPr>
            <a:grpSpLocks/>
          </p:cNvGrpSpPr>
          <p:nvPr/>
        </p:nvGrpSpPr>
        <p:grpSpPr bwMode="auto">
          <a:xfrm>
            <a:off x="228600" y="1304925"/>
            <a:ext cx="8686800" cy="4759325"/>
            <a:chOff x="432" y="879"/>
            <a:chExt cx="4704" cy="2874"/>
          </a:xfrm>
        </p:grpSpPr>
        <p:graphicFrame>
          <p:nvGraphicFramePr>
            <p:cNvPr id="1026" name="Diagram 1484"/>
            <p:cNvGraphicFramePr>
              <a:graphicFrameLocks/>
            </p:cNvGraphicFramePr>
            <p:nvPr/>
          </p:nvGraphicFramePr>
          <p:xfrm>
            <a:off x="432" y="879"/>
            <a:ext cx="4704" cy="2562"/>
          </p:xfrm>
          <a:graphic>
            <a:graphicData uri="http://schemas.openxmlformats.org/drawingml/2006/compatibility">
              <com:legacyDrawing xmlns:com="http://schemas.openxmlformats.org/drawingml/2006/compatibility" spid="_x0000_s1026"/>
            </a:graphicData>
          </a:graphic>
        </p:graphicFrame>
        <p:sp>
          <p:nvSpPr>
            <p:cNvPr id="33218" name="Text Box 1474"/>
            <p:cNvSpPr txBox="1">
              <a:spLocks noChangeArrowheads="1"/>
            </p:cNvSpPr>
            <p:nvPr/>
          </p:nvSpPr>
          <p:spPr bwMode="auto">
            <a:xfrm rot="-1938625">
              <a:off x="476" y="1609"/>
              <a:ext cx="87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Times New Roman" pitchFamily="18" charset="0"/>
                </a:rPr>
                <a:t>Style C</a:t>
              </a:r>
            </a:p>
          </p:txBody>
        </p:sp>
        <p:sp>
          <p:nvSpPr>
            <p:cNvPr id="33219" name="Text Box 1475"/>
            <p:cNvSpPr txBox="1">
              <a:spLocks noChangeArrowheads="1"/>
            </p:cNvSpPr>
            <p:nvPr/>
          </p:nvSpPr>
          <p:spPr bwMode="auto">
            <a:xfrm>
              <a:off x="2769" y="3440"/>
              <a:ext cx="99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DM-</a:t>
            </a:r>
            <a:fld id="{00604FD6-91E9-4EC5-B0B7-B48756651EA3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62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GROUP DECISIONMAKING </a:t>
            </a:r>
            <a:r>
              <a:rPr lang="en-US" sz="3200" cap="none" dirty="0" smtClean="0"/>
              <a:t>(cont'd)</a:t>
            </a:r>
            <a:r>
              <a:rPr lang="en-US" sz="3200" dirty="0" smtClean="0"/>
              <a:t> 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sz="2800" dirty="0" smtClean="0"/>
              <a:t>Responsibilities of Company Officer (CO)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Set the stage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Make sure group understands their role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Make sure everyone understands what "consensus" means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2800" dirty="0" smtClean="0"/>
          </a:p>
          <a:p>
            <a:pPr eaLnBrk="1" hangingPunct="1">
              <a:spcBef>
                <a:spcPts val="0"/>
              </a:spcBef>
              <a:defRPr/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7DD57AF1-5DDE-45EA-A356-BD0DE31310B0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5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629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ADVANTAGES OF GROUP DECISIONMAKING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57400"/>
            <a:ext cx="4038600" cy="3886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400" dirty="0" smtClean="0"/>
              <a:t>Greater potential for knowledge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400" dirty="0" smtClean="0"/>
              <a:t>Diversity of ideas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400" dirty="0" smtClean="0"/>
              <a:t>More thorough, comprehensive analysis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400" dirty="0" smtClean="0"/>
              <a:t>Greater understanding of final decision</a:t>
            </a:r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08538" y="2057400"/>
            <a:ext cx="3878262" cy="3886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400" dirty="0" smtClean="0"/>
              <a:t>Group acceptance of decision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400" dirty="0" smtClean="0"/>
              <a:t>Increased motivation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400" dirty="0" smtClean="0"/>
              <a:t>Stress reduction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400" dirty="0" smtClean="0"/>
              <a:t>Professional growth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DM-</a:t>
            </a:r>
            <a:fld id="{1F31670B-7FED-42B1-99A5-CB068121DB62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934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DISADVANTAGES OF GROUP                DECISIONMAKING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Time-consuming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Indecision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Compromise may not lead to best decision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Domination by individuals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Counterproductive conflict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Hidden agendas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8C5339A9-ECBF-4651-B10A-2CACC7DD498D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78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LEADER AS FACILITATOR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Set time limit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Use brainstorming or Nominal Group Techniques (NGT)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Be a good gatekeeper--ensure equal input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No personal attacks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Play "devil's advocate"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Ask "what if" questions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B2571372-F260-4AFD-9970-11706FD96B9C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096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OVERVIEW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924800" cy="3886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Introduction to </a:t>
            </a:r>
            <a:r>
              <a:rPr lang="en-US" sz="2800" dirty="0" err="1" smtClean="0"/>
              <a:t>Decisionmaking</a:t>
            </a:r>
            <a:endParaRPr lang="en-US" sz="2800" dirty="0" smtClean="0"/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The Leader's Role in </a:t>
            </a:r>
            <a:r>
              <a:rPr lang="en-US" sz="2800" dirty="0" err="1" smtClean="0"/>
              <a:t>Decisionmaking</a:t>
            </a:r>
            <a:endParaRPr lang="en-US" sz="2800" dirty="0" smtClean="0"/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Selecting the Right Style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Using Groups Effectively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Characteristics of Effective </a:t>
            </a:r>
            <a:r>
              <a:rPr lang="en-US" sz="2800" dirty="0" err="1" smtClean="0"/>
              <a:t>Decisionmakers</a:t>
            </a:r>
            <a:endParaRPr lang="en-US" sz="2800" dirty="0" smtClean="0"/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Three </a:t>
            </a:r>
            <a:r>
              <a:rPr lang="en-US" sz="2800" dirty="0" err="1" smtClean="0"/>
              <a:t>Decisionmaking</a:t>
            </a:r>
            <a:r>
              <a:rPr lang="en-US" sz="2800" dirty="0" smtClean="0"/>
              <a:t> Principles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81B092ED-1086-4328-B752-9D21F5992B9B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858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Characteristics of EFFECTIVE DECISIONMAKERS</a:t>
            </a: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162800" cy="4191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Not "born"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Not "lucky"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Success is a composite of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800" dirty="0" smtClean="0"/>
              <a:t>Knowledge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800" dirty="0" smtClean="0"/>
              <a:t>Skills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sz="2800" dirty="0" smtClean="0"/>
              <a:t>Personal attributes</a:t>
            </a:r>
          </a:p>
        </p:txBody>
      </p:sp>
      <p:pic>
        <p:nvPicPr>
          <p:cNvPr id="43012" name="Picture 13" descr="MCNA00295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76400"/>
            <a:ext cx="2579688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810D5972-E6D4-48F7-9433-A94AA13181E8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5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019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MARVIN'S CHARACTERIZATION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57400"/>
            <a:ext cx="3878263" cy="38862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Synoptic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Dissatisfied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Sensitive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Catalytic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Opportunistic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Skill-directed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dirty="0" smtClean="0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08538" y="2057400"/>
            <a:ext cx="3878262" cy="388620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Innovative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Forward thinking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Resourceful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Evaluative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Expedient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/>
              <a:t>Courageous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DM-</a:t>
            </a:r>
            <a:fld id="{5575E40C-C70B-4394-99DB-9BFFFFC06CA6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514600"/>
            <a:ext cx="7467600" cy="21336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dirty="0" smtClean="0">
                <a:latin typeface="+mj-lt"/>
              </a:rPr>
              <a:t>Activity DM.1 (cont'd) </a:t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Selecting a </a:t>
            </a:r>
            <a:r>
              <a:rPr lang="en-US" sz="3600" dirty="0" err="1" smtClean="0">
                <a:latin typeface="+mj-lt"/>
              </a:rPr>
              <a:t>Decisionmaking</a:t>
            </a:r>
            <a:r>
              <a:rPr lang="en-US" sz="3600" dirty="0" smtClean="0">
                <a:latin typeface="+mj-lt"/>
              </a:rPr>
              <a:t> Style, Part 2</a:t>
            </a:r>
            <a:endParaRPr lang="en-US" sz="36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DM-</a:t>
            </a:r>
            <a:fld id="{144908AE-57E7-4AA0-A790-3BBC2381A85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629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THREE DECISIONMAKING PRINCIPLES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68325" indent="-568325" eaLnBrk="1" hangingPunct="1"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en-US" dirty="0" smtClean="0"/>
              <a:t>Make the decision</a:t>
            </a:r>
          </a:p>
          <a:p>
            <a:pPr marL="568325" indent="-568325" eaLnBrk="1" hangingPunct="1"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en-US" dirty="0" smtClean="0"/>
              <a:t>Implement and evaluate</a:t>
            </a:r>
          </a:p>
          <a:p>
            <a:pPr marL="568325" indent="-568325" eaLnBrk="1" hangingPunct="1">
              <a:spcBef>
                <a:spcPts val="0"/>
              </a:spcBef>
              <a:buFont typeface="Wingdings" pitchFamily="2" charset="2"/>
              <a:buAutoNum type="arabicPeriod"/>
              <a:defRPr/>
            </a:pPr>
            <a:r>
              <a:rPr lang="en-US" dirty="0" smtClean="0"/>
              <a:t>Realize that you cannot satisfy everyone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AD20599C-CD43-43BB-86A1-53F27E28B93D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533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SUMMARY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dirty="0" err="1" smtClean="0"/>
              <a:t>Decisionmaking</a:t>
            </a:r>
            <a:r>
              <a:rPr lang="en-US" dirty="0" smtClean="0"/>
              <a:t> affects/overlaps all other functions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dirty="0" smtClean="0"/>
              <a:t>Rational choices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dirty="0" smtClean="0"/>
              <a:t>Qualities of effective </a:t>
            </a:r>
            <a:r>
              <a:rPr lang="en-US" dirty="0" err="1" smtClean="0"/>
              <a:t>decisionmakers</a:t>
            </a:r>
            <a:endParaRPr lang="en-US" dirty="0" smtClean="0"/>
          </a:p>
          <a:p>
            <a:pPr eaLnBrk="1" hangingPunct="1">
              <a:spcBef>
                <a:spcPts val="0"/>
              </a:spcBef>
              <a:defRPr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99F7AF21-2A64-40FC-A4D1-D949D6FB6348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E5E6A784-8CF0-4AAC-9430-DD22687FE51B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18"/>
          <p:cNvSpPr txBox="1">
            <a:spLocks noChangeArrowheads="1"/>
          </p:cNvSpPr>
          <p:nvPr/>
        </p:nvSpPr>
        <p:spPr bwMode="auto">
          <a:xfrm>
            <a:off x="1143000" y="2438400"/>
            <a:ext cx="701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Activity DM.1</a:t>
            </a:r>
            <a:b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Selecting a </a:t>
            </a:r>
            <a:r>
              <a:rPr lang="en-US" sz="36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Decisionmaking</a:t>
            </a: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Style, Part 1</a:t>
            </a:r>
            <a:b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36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70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DECISIONMAKING</a:t>
            </a:r>
          </a:p>
        </p:txBody>
      </p:sp>
      <p:grpSp>
        <p:nvGrpSpPr>
          <p:cNvPr id="18435" name="Group 84"/>
          <p:cNvGrpSpPr>
            <a:grpSpLocks/>
          </p:cNvGrpSpPr>
          <p:nvPr/>
        </p:nvGrpSpPr>
        <p:grpSpPr bwMode="auto">
          <a:xfrm>
            <a:off x="685800" y="2238375"/>
            <a:ext cx="7924800" cy="2741613"/>
            <a:chOff x="432" y="1410"/>
            <a:chExt cx="4992" cy="1727"/>
          </a:xfrm>
        </p:grpSpPr>
        <p:sp>
          <p:nvSpPr>
            <p:cNvPr id="18437" name="Oval 80"/>
            <p:cNvSpPr>
              <a:spLocks noChangeAspect="1" noChangeArrowheads="1"/>
            </p:cNvSpPr>
            <p:nvPr/>
          </p:nvSpPr>
          <p:spPr bwMode="auto">
            <a:xfrm>
              <a:off x="2376" y="1650"/>
              <a:ext cx="1152" cy="1152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38" name="Oval 19"/>
            <p:cNvSpPr>
              <a:spLocks noChangeAspect="1" noChangeArrowheads="1"/>
            </p:cNvSpPr>
            <p:nvPr/>
          </p:nvSpPr>
          <p:spPr bwMode="auto">
            <a:xfrm>
              <a:off x="3697" y="1410"/>
              <a:ext cx="1727" cy="1727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Oval 20"/>
            <p:cNvSpPr>
              <a:spLocks noChangeAspect="1" noChangeArrowheads="1"/>
            </p:cNvSpPr>
            <p:nvPr/>
          </p:nvSpPr>
          <p:spPr bwMode="auto">
            <a:xfrm>
              <a:off x="432" y="1410"/>
              <a:ext cx="1727" cy="1727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440" name="Picture 25" descr="MCj0433913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0" y="1488"/>
              <a:ext cx="68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27" descr="MCj0434815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1392" y="2304"/>
              <a:ext cx="7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2" name="Picture 28" descr="MCj0434820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1968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33" descr="MCj0434769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76" y="1488"/>
              <a:ext cx="768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44" name="Group 83"/>
            <p:cNvGrpSpPr>
              <a:grpSpLocks/>
            </p:cNvGrpSpPr>
            <p:nvPr/>
          </p:nvGrpSpPr>
          <p:grpSpPr bwMode="auto">
            <a:xfrm rot="619330">
              <a:off x="3880" y="2291"/>
              <a:ext cx="728" cy="589"/>
              <a:chOff x="3860" y="2231"/>
              <a:chExt cx="728" cy="589"/>
            </a:xfrm>
          </p:grpSpPr>
          <p:sp>
            <p:nvSpPr>
              <p:cNvPr id="18448" name="Freeform 51"/>
              <p:cNvSpPr>
                <a:spLocks/>
              </p:cNvSpPr>
              <p:nvPr/>
            </p:nvSpPr>
            <p:spPr bwMode="auto">
              <a:xfrm rot="1018601">
                <a:off x="3995" y="2479"/>
                <a:ext cx="593" cy="341"/>
              </a:xfrm>
              <a:custGeom>
                <a:avLst/>
                <a:gdLst>
                  <a:gd name="T0" fmla="*/ 1 w 1186"/>
                  <a:gd name="T1" fmla="*/ 16 h 681"/>
                  <a:gd name="T2" fmla="*/ 2 w 1186"/>
                  <a:gd name="T3" fmla="*/ 17 h 681"/>
                  <a:gd name="T4" fmla="*/ 5 w 1186"/>
                  <a:gd name="T5" fmla="*/ 18 h 681"/>
                  <a:gd name="T6" fmla="*/ 9 w 1186"/>
                  <a:gd name="T7" fmla="*/ 18 h 681"/>
                  <a:gd name="T8" fmla="*/ 11 w 1186"/>
                  <a:gd name="T9" fmla="*/ 20 h 681"/>
                  <a:gd name="T10" fmla="*/ 14 w 1186"/>
                  <a:gd name="T11" fmla="*/ 20 h 681"/>
                  <a:gd name="T12" fmla="*/ 17 w 1186"/>
                  <a:gd name="T13" fmla="*/ 21 h 681"/>
                  <a:gd name="T14" fmla="*/ 19 w 1186"/>
                  <a:gd name="T15" fmla="*/ 22 h 681"/>
                  <a:gd name="T16" fmla="*/ 19 w 1186"/>
                  <a:gd name="T17" fmla="*/ 22 h 681"/>
                  <a:gd name="T18" fmla="*/ 19 w 1186"/>
                  <a:gd name="T19" fmla="*/ 22 h 681"/>
                  <a:gd name="T20" fmla="*/ 20 w 1186"/>
                  <a:gd name="T21" fmla="*/ 23 h 681"/>
                  <a:gd name="T22" fmla="*/ 22 w 1186"/>
                  <a:gd name="T23" fmla="*/ 24 h 681"/>
                  <a:gd name="T24" fmla="*/ 24 w 1186"/>
                  <a:gd name="T25" fmla="*/ 25 h 681"/>
                  <a:gd name="T26" fmla="*/ 26 w 1186"/>
                  <a:gd name="T27" fmla="*/ 26 h 681"/>
                  <a:gd name="T28" fmla="*/ 29 w 1186"/>
                  <a:gd name="T29" fmla="*/ 28 h 681"/>
                  <a:gd name="T30" fmla="*/ 31 w 1186"/>
                  <a:gd name="T31" fmla="*/ 29 h 681"/>
                  <a:gd name="T32" fmla="*/ 35 w 1186"/>
                  <a:gd name="T33" fmla="*/ 31 h 681"/>
                  <a:gd name="T34" fmla="*/ 38 w 1186"/>
                  <a:gd name="T35" fmla="*/ 33 h 681"/>
                  <a:gd name="T36" fmla="*/ 43 w 1186"/>
                  <a:gd name="T37" fmla="*/ 35 h 681"/>
                  <a:gd name="T38" fmla="*/ 48 w 1186"/>
                  <a:gd name="T39" fmla="*/ 37 h 681"/>
                  <a:gd name="T40" fmla="*/ 53 w 1186"/>
                  <a:gd name="T41" fmla="*/ 39 h 681"/>
                  <a:gd name="T42" fmla="*/ 58 w 1186"/>
                  <a:gd name="T43" fmla="*/ 41 h 681"/>
                  <a:gd name="T44" fmla="*/ 62 w 1186"/>
                  <a:gd name="T45" fmla="*/ 42 h 681"/>
                  <a:gd name="T46" fmla="*/ 65 w 1186"/>
                  <a:gd name="T47" fmla="*/ 43 h 681"/>
                  <a:gd name="T48" fmla="*/ 66 w 1186"/>
                  <a:gd name="T49" fmla="*/ 43 h 681"/>
                  <a:gd name="T50" fmla="*/ 67 w 1186"/>
                  <a:gd name="T51" fmla="*/ 42 h 681"/>
                  <a:gd name="T52" fmla="*/ 69 w 1186"/>
                  <a:gd name="T53" fmla="*/ 41 h 681"/>
                  <a:gd name="T54" fmla="*/ 71 w 1186"/>
                  <a:gd name="T55" fmla="*/ 40 h 681"/>
                  <a:gd name="T56" fmla="*/ 72 w 1186"/>
                  <a:gd name="T57" fmla="*/ 38 h 681"/>
                  <a:gd name="T58" fmla="*/ 73 w 1186"/>
                  <a:gd name="T59" fmla="*/ 35 h 681"/>
                  <a:gd name="T60" fmla="*/ 74 w 1186"/>
                  <a:gd name="T61" fmla="*/ 33 h 681"/>
                  <a:gd name="T62" fmla="*/ 74 w 1186"/>
                  <a:gd name="T63" fmla="*/ 31 h 681"/>
                  <a:gd name="T64" fmla="*/ 74 w 1186"/>
                  <a:gd name="T65" fmla="*/ 29 h 681"/>
                  <a:gd name="T66" fmla="*/ 74 w 1186"/>
                  <a:gd name="T67" fmla="*/ 26 h 681"/>
                  <a:gd name="T68" fmla="*/ 74 w 1186"/>
                  <a:gd name="T69" fmla="*/ 25 h 681"/>
                  <a:gd name="T70" fmla="*/ 71 w 1186"/>
                  <a:gd name="T71" fmla="*/ 24 h 681"/>
                  <a:gd name="T72" fmla="*/ 67 w 1186"/>
                  <a:gd name="T73" fmla="*/ 22 h 681"/>
                  <a:gd name="T74" fmla="*/ 61 w 1186"/>
                  <a:gd name="T75" fmla="*/ 20 h 681"/>
                  <a:gd name="T76" fmla="*/ 55 w 1186"/>
                  <a:gd name="T77" fmla="*/ 18 h 681"/>
                  <a:gd name="T78" fmla="*/ 50 w 1186"/>
                  <a:gd name="T79" fmla="*/ 16 h 681"/>
                  <a:gd name="T80" fmla="*/ 46 w 1186"/>
                  <a:gd name="T81" fmla="*/ 15 h 681"/>
                  <a:gd name="T82" fmla="*/ 44 w 1186"/>
                  <a:gd name="T83" fmla="*/ 14 h 681"/>
                  <a:gd name="T84" fmla="*/ 44 w 1186"/>
                  <a:gd name="T85" fmla="*/ 13 h 681"/>
                  <a:gd name="T86" fmla="*/ 43 w 1186"/>
                  <a:gd name="T87" fmla="*/ 13 h 681"/>
                  <a:gd name="T88" fmla="*/ 41 w 1186"/>
                  <a:gd name="T89" fmla="*/ 13 h 681"/>
                  <a:gd name="T90" fmla="*/ 40 w 1186"/>
                  <a:gd name="T91" fmla="*/ 13 h 681"/>
                  <a:gd name="T92" fmla="*/ 38 w 1186"/>
                  <a:gd name="T93" fmla="*/ 13 h 681"/>
                  <a:gd name="T94" fmla="*/ 36 w 1186"/>
                  <a:gd name="T95" fmla="*/ 12 h 681"/>
                  <a:gd name="T96" fmla="*/ 34 w 1186"/>
                  <a:gd name="T97" fmla="*/ 12 h 681"/>
                  <a:gd name="T98" fmla="*/ 31 w 1186"/>
                  <a:gd name="T99" fmla="*/ 11 h 681"/>
                  <a:gd name="T100" fmla="*/ 29 w 1186"/>
                  <a:gd name="T101" fmla="*/ 11 h 681"/>
                  <a:gd name="T102" fmla="*/ 27 w 1186"/>
                  <a:gd name="T103" fmla="*/ 10 h 681"/>
                  <a:gd name="T104" fmla="*/ 24 w 1186"/>
                  <a:gd name="T105" fmla="*/ 9 h 681"/>
                  <a:gd name="T106" fmla="*/ 22 w 1186"/>
                  <a:gd name="T107" fmla="*/ 8 h 681"/>
                  <a:gd name="T108" fmla="*/ 19 w 1186"/>
                  <a:gd name="T109" fmla="*/ 7 h 681"/>
                  <a:gd name="T110" fmla="*/ 17 w 1186"/>
                  <a:gd name="T111" fmla="*/ 6 h 681"/>
                  <a:gd name="T112" fmla="*/ 14 w 1186"/>
                  <a:gd name="T113" fmla="*/ 6 h 681"/>
                  <a:gd name="T114" fmla="*/ 13 w 1186"/>
                  <a:gd name="T115" fmla="*/ 5 h 681"/>
                  <a:gd name="T116" fmla="*/ 11 w 1186"/>
                  <a:gd name="T117" fmla="*/ 4 h 681"/>
                  <a:gd name="T118" fmla="*/ 9 w 1186"/>
                  <a:gd name="T119" fmla="*/ 3 h 681"/>
                  <a:gd name="T120" fmla="*/ 6 w 1186"/>
                  <a:gd name="T121" fmla="*/ 2 h 681"/>
                  <a:gd name="T122" fmla="*/ 5 w 1186"/>
                  <a:gd name="T123" fmla="*/ 1 h 681"/>
                  <a:gd name="T124" fmla="*/ 0 w 1186"/>
                  <a:gd name="T125" fmla="*/ 5 h 68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86"/>
                  <a:gd name="T190" fmla="*/ 0 h 681"/>
                  <a:gd name="T191" fmla="*/ 1186 w 1186"/>
                  <a:gd name="T192" fmla="*/ 681 h 68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86" h="681">
                    <a:moveTo>
                      <a:pt x="16" y="252"/>
                    </a:moveTo>
                    <a:lnTo>
                      <a:pt x="21" y="253"/>
                    </a:lnTo>
                    <a:lnTo>
                      <a:pt x="31" y="256"/>
                    </a:lnTo>
                    <a:lnTo>
                      <a:pt x="46" y="260"/>
                    </a:lnTo>
                    <a:lnTo>
                      <a:pt x="65" y="266"/>
                    </a:lnTo>
                    <a:lnTo>
                      <a:pt x="87" y="273"/>
                    </a:lnTo>
                    <a:lnTo>
                      <a:pt x="110" y="280"/>
                    </a:lnTo>
                    <a:lnTo>
                      <a:pt x="135" y="288"/>
                    </a:lnTo>
                    <a:lnTo>
                      <a:pt x="160" y="296"/>
                    </a:lnTo>
                    <a:lnTo>
                      <a:pt x="186" y="305"/>
                    </a:lnTo>
                    <a:lnTo>
                      <a:pt x="211" y="313"/>
                    </a:lnTo>
                    <a:lnTo>
                      <a:pt x="234" y="320"/>
                    </a:lnTo>
                    <a:lnTo>
                      <a:pt x="254" y="327"/>
                    </a:lnTo>
                    <a:lnTo>
                      <a:pt x="271" y="333"/>
                    </a:lnTo>
                    <a:lnTo>
                      <a:pt x="285" y="337"/>
                    </a:lnTo>
                    <a:lnTo>
                      <a:pt x="293" y="340"/>
                    </a:lnTo>
                    <a:lnTo>
                      <a:pt x="296" y="341"/>
                    </a:lnTo>
                    <a:lnTo>
                      <a:pt x="298" y="342"/>
                    </a:lnTo>
                    <a:lnTo>
                      <a:pt x="302" y="344"/>
                    </a:lnTo>
                    <a:lnTo>
                      <a:pt x="309" y="348"/>
                    </a:lnTo>
                    <a:lnTo>
                      <a:pt x="318" y="352"/>
                    </a:lnTo>
                    <a:lnTo>
                      <a:pt x="330" y="358"/>
                    </a:lnTo>
                    <a:lnTo>
                      <a:pt x="344" y="366"/>
                    </a:lnTo>
                    <a:lnTo>
                      <a:pt x="359" y="374"/>
                    </a:lnTo>
                    <a:lnTo>
                      <a:pt x="375" y="382"/>
                    </a:lnTo>
                    <a:lnTo>
                      <a:pt x="393" y="393"/>
                    </a:lnTo>
                    <a:lnTo>
                      <a:pt x="412" y="403"/>
                    </a:lnTo>
                    <a:lnTo>
                      <a:pt x="431" y="415"/>
                    </a:lnTo>
                    <a:lnTo>
                      <a:pt x="451" y="425"/>
                    </a:lnTo>
                    <a:lnTo>
                      <a:pt x="470" y="438"/>
                    </a:lnTo>
                    <a:lnTo>
                      <a:pt x="490" y="449"/>
                    </a:lnTo>
                    <a:lnTo>
                      <a:pt x="509" y="461"/>
                    </a:lnTo>
                    <a:lnTo>
                      <a:pt x="529" y="473"/>
                    </a:lnTo>
                    <a:lnTo>
                      <a:pt x="551" y="486"/>
                    </a:lnTo>
                    <a:lnTo>
                      <a:pt x="579" y="501"/>
                    </a:lnTo>
                    <a:lnTo>
                      <a:pt x="612" y="516"/>
                    </a:lnTo>
                    <a:lnTo>
                      <a:pt x="648" y="533"/>
                    </a:lnTo>
                    <a:lnTo>
                      <a:pt x="688" y="550"/>
                    </a:lnTo>
                    <a:lnTo>
                      <a:pt x="730" y="568"/>
                    </a:lnTo>
                    <a:lnTo>
                      <a:pt x="772" y="585"/>
                    </a:lnTo>
                    <a:lnTo>
                      <a:pt x="814" y="602"/>
                    </a:lnTo>
                    <a:lnTo>
                      <a:pt x="855" y="618"/>
                    </a:lnTo>
                    <a:lnTo>
                      <a:pt x="895" y="633"/>
                    </a:lnTo>
                    <a:lnTo>
                      <a:pt x="931" y="647"/>
                    </a:lnTo>
                    <a:lnTo>
                      <a:pt x="964" y="659"/>
                    </a:lnTo>
                    <a:lnTo>
                      <a:pt x="992" y="669"/>
                    </a:lnTo>
                    <a:lnTo>
                      <a:pt x="1014" y="676"/>
                    </a:lnTo>
                    <a:lnTo>
                      <a:pt x="1029" y="680"/>
                    </a:lnTo>
                    <a:lnTo>
                      <a:pt x="1036" y="681"/>
                    </a:lnTo>
                    <a:lnTo>
                      <a:pt x="1044" y="678"/>
                    </a:lnTo>
                    <a:lnTo>
                      <a:pt x="1057" y="674"/>
                    </a:lnTo>
                    <a:lnTo>
                      <a:pt x="1070" y="668"/>
                    </a:lnTo>
                    <a:lnTo>
                      <a:pt x="1087" y="660"/>
                    </a:lnTo>
                    <a:lnTo>
                      <a:pt x="1104" y="651"/>
                    </a:lnTo>
                    <a:lnTo>
                      <a:pt x="1119" y="640"/>
                    </a:lnTo>
                    <a:lnTo>
                      <a:pt x="1134" y="627"/>
                    </a:lnTo>
                    <a:lnTo>
                      <a:pt x="1144" y="613"/>
                    </a:lnTo>
                    <a:lnTo>
                      <a:pt x="1152" y="597"/>
                    </a:lnTo>
                    <a:lnTo>
                      <a:pt x="1160" y="578"/>
                    </a:lnTo>
                    <a:lnTo>
                      <a:pt x="1166" y="560"/>
                    </a:lnTo>
                    <a:lnTo>
                      <a:pt x="1172" y="540"/>
                    </a:lnTo>
                    <a:lnTo>
                      <a:pt x="1176" y="523"/>
                    </a:lnTo>
                    <a:lnTo>
                      <a:pt x="1180" y="506"/>
                    </a:lnTo>
                    <a:lnTo>
                      <a:pt x="1182" y="492"/>
                    </a:lnTo>
                    <a:lnTo>
                      <a:pt x="1185" y="481"/>
                    </a:lnTo>
                    <a:lnTo>
                      <a:pt x="1186" y="461"/>
                    </a:lnTo>
                    <a:lnTo>
                      <a:pt x="1185" y="436"/>
                    </a:lnTo>
                    <a:lnTo>
                      <a:pt x="1181" y="415"/>
                    </a:lnTo>
                    <a:lnTo>
                      <a:pt x="1176" y="401"/>
                    </a:lnTo>
                    <a:lnTo>
                      <a:pt x="1170" y="396"/>
                    </a:lnTo>
                    <a:lnTo>
                      <a:pt x="1153" y="389"/>
                    </a:lnTo>
                    <a:lnTo>
                      <a:pt x="1130" y="379"/>
                    </a:lnTo>
                    <a:lnTo>
                      <a:pt x="1099" y="366"/>
                    </a:lnTo>
                    <a:lnTo>
                      <a:pt x="1064" y="351"/>
                    </a:lnTo>
                    <a:lnTo>
                      <a:pt x="1024" y="335"/>
                    </a:lnTo>
                    <a:lnTo>
                      <a:pt x="982" y="318"/>
                    </a:lnTo>
                    <a:lnTo>
                      <a:pt x="938" y="301"/>
                    </a:lnTo>
                    <a:lnTo>
                      <a:pt x="894" y="283"/>
                    </a:lnTo>
                    <a:lnTo>
                      <a:pt x="853" y="266"/>
                    </a:lnTo>
                    <a:lnTo>
                      <a:pt x="812" y="251"/>
                    </a:lnTo>
                    <a:lnTo>
                      <a:pt x="778" y="237"/>
                    </a:lnTo>
                    <a:lnTo>
                      <a:pt x="748" y="226"/>
                    </a:lnTo>
                    <a:lnTo>
                      <a:pt x="725" y="216"/>
                    </a:lnTo>
                    <a:lnTo>
                      <a:pt x="711" y="211"/>
                    </a:lnTo>
                    <a:lnTo>
                      <a:pt x="705" y="208"/>
                    </a:lnTo>
                    <a:lnTo>
                      <a:pt x="704" y="208"/>
                    </a:lnTo>
                    <a:lnTo>
                      <a:pt x="700" y="208"/>
                    </a:lnTo>
                    <a:lnTo>
                      <a:pt x="691" y="207"/>
                    </a:lnTo>
                    <a:lnTo>
                      <a:pt x="682" y="206"/>
                    </a:lnTo>
                    <a:lnTo>
                      <a:pt x="671" y="205"/>
                    </a:lnTo>
                    <a:lnTo>
                      <a:pt x="657" y="204"/>
                    </a:lnTo>
                    <a:lnTo>
                      <a:pt x="642" y="201"/>
                    </a:lnTo>
                    <a:lnTo>
                      <a:pt x="626" y="199"/>
                    </a:lnTo>
                    <a:lnTo>
                      <a:pt x="609" y="197"/>
                    </a:lnTo>
                    <a:lnTo>
                      <a:pt x="591" y="193"/>
                    </a:lnTo>
                    <a:lnTo>
                      <a:pt x="574" y="190"/>
                    </a:lnTo>
                    <a:lnTo>
                      <a:pt x="556" y="186"/>
                    </a:lnTo>
                    <a:lnTo>
                      <a:pt x="538" y="183"/>
                    </a:lnTo>
                    <a:lnTo>
                      <a:pt x="522" y="178"/>
                    </a:lnTo>
                    <a:lnTo>
                      <a:pt x="506" y="174"/>
                    </a:lnTo>
                    <a:lnTo>
                      <a:pt x="492" y="168"/>
                    </a:lnTo>
                    <a:lnTo>
                      <a:pt x="477" y="162"/>
                    </a:lnTo>
                    <a:lnTo>
                      <a:pt x="460" y="157"/>
                    </a:lnTo>
                    <a:lnTo>
                      <a:pt x="442" y="150"/>
                    </a:lnTo>
                    <a:lnTo>
                      <a:pt x="421" y="143"/>
                    </a:lnTo>
                    <a:lnTo>
                      <a:pt x="399" y="136"/>
                    </a:lnTo>
                    <a:lnTo>
                      <a:pt x="377" y="129"/>
                    </a:lnTo>
                    <a:lnTo>
                      <a:pt x="354" y="121"/>
                    </a:lnTo>
                    <a:lnTo>
                      <a:pt x="332" y="114"/>
                    </a:lnTo>
                    <a:lnTo>
                      <a:pt x="310" y="107"/>
                    </a:lnTo>
                    <a:lnTo>
                      <a:pt x="288" y="100"/>
                    </a:lnTo>
                    <a:lnTo>
                      <a:pt x="269" y="93"/>
                    </a:lnTo>
                    <a:lnTo>
                      <a:pt x="250" y="87"/>
                    </a:lnTo>
                    <a:lnTo>
                      <a:pt x="235" y="82"/>
                    </a:lnTo>
                    <a:lnTo>
                      <a:pt x="222" y="76"/>
                    </a:lnTo>
                    <a:lnTo>
                      <a:pt x="211" y="72"/>
                    </a:lnTo>
                    <a:lnTo>
                      <a:pt x="204" y="69"/>
                    </a:lnTo>
                    <a:lnTo>
                      <a:pt x="190" y="61"/>
                    </a:lnTo>
                    <a:lnTo>
                      <a:pt x="171" y="52"/>
                    </a:lnTo>
                    <a:lnTo>
                      <a:pt x="148" y="40"/>
                    </a:lnTo>
                    <a:lnTo>
                      <a:pt x="124" y="29"/>
                    </a:lnTo>
                    <a:lnTo>
                      <a:pt x="101" y="17"/>
                    </a:lnTo>
                    <a:lnTo>
                      <a:pt x="82" y="8"/>
                    </a:lnTo>
                    <a:lnTo>
                      <a:pt x="68" y="2"/>
                    </a:lnTo>
                    <a:lnTo>
                      <a:pt x="64" y="0"/>
                    </a:lnTo>
                    <a:lnTo>
                      <a:pt x="0" y="69"/>
                    </a:lnTo>
                    <a:lnTo>
                      <a:pt x="16" y="25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5F1E9"/>
                  </a:gs>
                  <a:gs pos="50000">
                    <a:srgbClr val="CEBC99"/>
                  </a:gs>
                  <a:gs pos="100000">
                    <a:srgbClr val="F5F1E9"/>
                  </a:gs>
                </a:gsLst>
                <a:lin ang="5400000" scaled="1"/>
              </a:gradFill>
              <a:ln w="285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9" name="Freeform 52"/>
              <p:cNvSpPr>
                <a:spLocks/>
              </p:cNvSpPr>
              <p:nvPr/>
            </p:nvSpPr>
            <p:spPr bwMode="auto">
              <a:xfrm rot="1018601">
                <a:off x="3860" y="2231"/>
                <a:ext cx="271" cy="388"/>
              </a:xfrm>
              <a:custGeom>
                <a:avLst/>
                <a:gdLst>
                  <a:gd name="T0" fmla="*/ 8 w 542"/>
                  <a:gd name="T1" fmla="*/ 10 h 775"/>
                  <a:gd name="T2" fmla="*/ 6 w 542"/>
                  <a:gd name="T3" fmla="*/ 13 h 775"/>
                  <a:gd name="T4" fmla="*/ 4 w 542"/>
                  <a:gd name="T5" fmla="*/ 18 h 775"/>
                  <a:gd name="T6" fmla="*/ 3 w 542"/>
                  <a:gd name="T7" fmla="*/ 21 h 775"/>
                  <a:gd name="T8" fmla="*/ 3 w 542"/>
                  <a:gd name="T9" fmla="*/ 23 h 775"/>
                  <a:gd name="T10" fmla="*/ 3 w 542"/>
                  <a:gd name="T11" fmla="*/ 26 h 775"/>
                  <a:gd name="T12" fmla="*/ 3 w 542"/>
                  <a:gd name="T13" fmla="*/ 28 h 775"/>
                  <a:gd name="T14" fmla="*/ 5 w 542"/>
                  <a:gd name="T15" fmla="*/ 30 h 775"/>
                  <a:gd name="T16" fmla="*/ 4 w 542"/>
                  <a:gd name="T17" fmla="*/ 35 h 775"/>
                  <a:gd name="T18" fmla="*/ 0 w 542"/>
                  <a:gd name="T19" fmla="*/ 42 h 775"/>
                  <a:gd name="T20" fmla="*/ 1 w 542"/>
                  <a:gd name="T21" fmla="*/ 42 h 775"/>
                  <a:gd name="T22" fmla="*/ 1 w 542"/>
                  <a:gd name="T23" fmla="*/ 43 h 775"/>
                  <a:gd name="T24" fmla="*/ 2 w 542"/>
                  <a:gd name="T25" fmla="*/ 45 h 775"/>
                  <a:gd name="T26" fmla="*/ 4 w 542"/>
                  <a:gd name="T27" fmla="*/ 47 h 775"/>
                  <a:gd name="T28" fmla="*/ 7 w 542"/>
                  <a:gd name="T29" fmla="*/ 48 h 775"/>
                  <a:gd name="T30" fmla="*/ 9 w 542"/>
                  <a:gd name="T31" fmla="*/ 49 h 775"/>
                  <a:gd name="T32" fmla="*/ 11 w 542"/>
                  <a:gd name="T33" fmla="*/ 49 h 775"/>
                  <a:gd name="T34" fmla="*/ 13 w 542"/>
                  <a:gd name="T35" fmla="*/ 49 h 775"/>
                  <a:gd name="T36" fmla="*/ 15 w 542"/>
                  <a:gd name="T37" fmla="*/ 48 h 775"/>
                  <a:gd name="T38" fmla="*/ 17 w 542"/>
                  <a:gd name="T39" fmla="*/ 48 h 775"/>
                  <a:gd name="T40" fmla="*/ 17 w 542"/>
                  <a:gd name="T41" fmla="*/ 47 h 775"/>
                  <a:gd name="T42" fmla="*/ 17 w 542"/>
                  <a:gd name="T43" fmla="*/ 47 h 775"/>
                  <a:gd name="T44" fmla="*/ 17 w 542"/>
                  <a:gd name="T45" fmla="*/ 38 h 775"/>
                  <a:gd name="T46" fmla="*/ 25 w 542"/>
                  <a:gd name="T47" fmla="*/ 35 h 775"/>
                  <a:gd name="T48" fmla="*/ 29 w 542"/>
                  <a:gd name="T49" fmla="*/ 21 h 775"/>
                  <a:gd name="T50" fmla="*/ 27 w 542"/>
                  <a:gd name="T51" fmla="*/ 19 h 775"/>
                  <a:gd name="T52" fmla="*/ 25 w 542"/>
                  <a:gd name="T53" fmla="*/ 17 h 775"/>
                  <a:gd name="T54" fmla="*/ 23 w 542"/>
                  <a:gd name="T55" fmla="*/ 15 h 775"/>
                  <a:gd name="T56" fmla="*/ 24 w 542"/>
                  <a:gd name="T57" fmla="*/ 13 h 775"/>
                  <a:gd name="T58" fmla="*/ 25 w 542"/>
                  <a:gd name="T59" fmla="*/ 12 h 775"/>
                  <a:gd name="T60" fmla="*/ 26 w 542"/>
                  <a:gd name="T61" fmla="*/ 11 h 775"/>
                  <a:gd name="T62" fmla="*/ 27 w 542"/>
                  <a:gd name="T63" fmla="*/ 10 h 775"/>
                  <a:gd name="T64" fmla="*/ 29 w 542"/>
                  <a:gd name="T65" fmla="*/ 10 h 775"/>
                  <a:gd name="T66" fmla="*/ 31 w 542"/>
                  <a:gd name="T67" fmla="*/ 9 h 775"/>
                  <a:gd name="T68" fmla="*/ 34 w 542"/>
                  <a:gd name="T69" fmla="*/ 8 h 775"/>
                  <a:gd name="T70" fmla="*/ 34 w 542"/>
                  <a:gd name="T71" fmla="*/ 8 h 775"/>
                  <a:gd name="T72" fmla="*/ 33 w 542"/>
                  <a:gd name="T73" fmla="*/ 0 h 775"/>
                  <a:gd name="T74" fmla="*/ 31 w 542"/>
                  <a:gd name="T75" fmla="*/ 0 h 775"/>
                  <a:gd name="T76" fmla="*/ 29 w 542"/>
                  <a:gd name="T77" fmla="*/ 1 h 775"/>
                  <a:gd name="T78" fmla="*/ 25 w 542"/>
                  <a:gd name="T79" fmla="*/ 1 h 775"/>
                  <a:gd name="T80" fmla="*/ 22 w 542"/>
                  <a:gd name="T81" fmla="*/ 2 h 775"/>
                  <a:gd name="T82" fmla="*/ 20 w 542"/>
                  <a:gd name="T83" fmla="*/ 2 h 775"/>
                  <a:gd name="T84" fmla="*/ 18 w 542"/>
                  <a:gd name="T85" fmla="*/ 3 h 775"/>
                  <a:gd name="T86" fmla="*/ 17 w 542"/>
                  <a:gd name="T87" fmla="*/ 4 h 775"/>
                  <a:gd name="T88" fmla="*/ 14 w 542"/>
                  <a:gd name="T89" fmla="*/ 5 h 775"/>
                  <a:gd name="T90" fmla="*/ 13 w 542"/>
                  <a:gd name="T91" fmla="*/ 6 h 775"/>
                  <a:gd name="T92" fmla="*/ 11 w 542"/>
                  <a:gd name="T93" fmla="*/ 7 h 775"/>
                  <a:gd name="T94" fmla="*/ 10 w 542"/>
                  <a:gd name="T95" fmla="*/ 8 h 775"/>
                  <a:gd name="T96" fmla="*/ 9 w 542"/>
                  <a:gd name="T97" fmla="*/ 9 h 7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42"/>
                  <a:gd name="T148" fmla="*/ 0 h 775"/>
                  <a:gd name="T149" fmla="*/ 542 w 542"/>
                  <a:gd name="T150" fmla="*/ 775 h 77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42" h="775">
                    <a:moveTo>
                      <a:pt x="144" y="129"/>
                    </a:moveTo>
                    <a:lnTo>
                      <a:pt x="130" y="146"/>
                    </a:lnTo>
                    <a:lnTo>
                      <a:pt x="115" y="173"/>
                    </a:lnTo>
                    <a:lnTo>
                      <a:pt x="99" y="206"/>
                    </a:lnTo>
                    <a:lnTo>
                      <a:pt x="84" y="242"/>
                    </a:lnTo>
                    <a:lnTo>
                      <a:pt x="70" y="276"/>
                    </a:lnTo>
                    <a:lnTo>
                      <a:pt x="58" y="307"/>
                    </a:lnTo>
                    <a:lnTo>
                      <a:pt x="50" y="330"/>
                    </a:lnTo>
                    <a:lnTo>
                      <a:pt x="48" y="343"/>
                    </a:lnTo>
                    <a:lnTo>
                      <a:pt x="49" y="360"/>
                    </a:lnTo>
                    <a:lnTo>
                      <a:pt x="50" y="385"/>
                    </a:lnTo>
                    <a:lnTo>
                      <a:pt x="53" y="410"/>
                    </a:lnTo>
                    <a:lnTo>
                      <a:pt x="56" y="427"/>
                    </a:lnTo>
                    <a:lnTo>
                      <a:pt x="62" y="443"/>
                    </a:lnTo>
                    <a:lnTo>
                      <a:pt x="71" y="463"/>
                    </a:lnTo>
                    <a:lnTo>
                      <a:pt x="80" y="480"/>
                    </a:lnTo>
                    <a:lnTo>
                      <a:pt x="84" y="487"/>
                    </a:lnTo>
                    <a:lnTo>
                      <a:pt x="64" y="560"/>
                    </a:lnTo>
                    <a:lnTo>
                      <a:pt x="32" y="576"/>
                    </a:lnTo>
                    <a:lnTo>
                      <a:pt x="0" y="660"/>
                    </a:lnTo>
                    <a:lnTo>
                      <a:pt x="0" y="662"/>
                    </a:lnTo>
                    <a:lnTo>
                      <a:pt x="2" y="668"/>
                    </a:lnTo>
                    <a:lnTo>
                      <a:pt x="5" y="676"/>
                    </a:lnTo>
                    <a:lnTo>
                      <a:pt x="11" y="688"/>
                    </a:lnTo>
                    <a:lnTo>
                      <a:pt x="20" y="700"/>
                    </a:lnTo>
                    <a:lnTo>
                      <a:pt x="34" y="713"/>
                    </a:lnTo>
                    <a:lnTo>
                      <a:pt x="52" y="727"/>
                    </a:lnTo>
                    <a:lnTo>
                      <a:pt x="76" y="739"/>
                    </a:lnTo>
                    <a:lnTo>
                      <a:pt x="101" y="751"/>
                    </a:lnTo>
                    <a:lnTo>
                      <a:pt x="123" y="759"/>
                    </a:lnTo>
                    <a:lnTo>
                      <a:pt x="141" y="766"/>
                    </a:lnTo>
                    <a:lnTo>
                      <a:pt x="159" y="771"/>
                    </a:lnTo>
                    <a:lnTo>
                      <a:pt x="174" y="774"/>
                    </a:lnTo>
                    <a:lnTo>
                      <a:pt x="189" y="775"/>
                    </a:lnTo>
                    <a:lnTo>
                      <a:pt x="204" y="774"/>
                    </a:lnTo>
                    <a:lnTo>
                      <a:pt x="220" y="772"/>
                    </a:lnTo>
                    <a:lnTo>
                      <a:pt x="235" y="768"/>
                    </a:lnTo>
                    <a:lnTo>
                      <a:pt x="247" y="764"/>
                    </a:lnTo>
                    <a:lnTo>
                      <a:pt x="258" y="759"/>
                    </a:lnTo>
                    <a:lnTo>
                      <a:pt x="265" y="754"/>
                    </a:lnTo>
                    <a:lnTo>
                      <a:pt x="270" y="751"/>
                    </a:lnTo>
                    <a:lnTo>
                      <a:pt x="274" y="748"/>
                    </a:lnTo>
                    <a:lnTo>
                      <a:pt x="275" y="745"/>
                    </a:lnTo>
                    <a:lnTo>
                      <a:pt x="276" y="744"/>
                    </a:lnTo>
                    <a:lnTo>
                      <a:pt x="296" y="676"/>
                    </a:lnTo>
                    <a:lnTo>
                      <a:pt x="268" y="595"/>
                    </a:lnTo>
                    <a:lnTo>
                      <a:pt x="325" y="568"/>
                    </a:lnTo>
                    <a:lnTo>
                      <a:pt x="404" y="560"/>
                    </a:lnTo>
                    <a:lnTo>
                      <a:pt x="477" y="324"/>
                    </a:lnTo>
                    <a:lnTo>
                      <a:pt x="472" y="321"/>
                    </a:lnTo>
                    <a:lnTo>
                      <a:pt x="459" y="313"/>
                    </a:lnTo>
                    <a:lnTo>
                      <a:pt x="442" y="302"/>
                    </a:lnTo>
                    <a:lnTo>
                      <a:pt x="422" y="287"/>
                    </a:lnTo>
                    <a:lnTo>
                      <a:pt x="404" y="269"/>
                    </a:lnTo>
                    <a:lnTo>
                      <a:pt x="389" y="251"/>
                    </a:lnTo>
                    <a:lnTo>
                      <a:pt x="382" y="231"/>
                    </a:lnTo>
                    <a:lnTo>
                      <a:pt x="384" y="213"/>
                    </a:lnTo>
                    <a:lnTo>
                      <a:pt x="391" y="200"/>
                    </a:lnTo>
                    <a:lnTo>
                      <a:pt x="399" y="190"/>
                    </a:lnTo>
                    <a:lnTo>
                      <a:pt x="407" y="181"/>
                    </a:lnTo>
                    <a:lnTo>
                      <a:pt x="418" y="174"/>
                    </a:lnTo>
                    <a:lnTo>
                      <a:pt x="427" y="168"/>
                    </a:lnTo>
                    <a:lnTo>
                      <a:pt x="435" y="163"/>
                    </a:lnTo>
                    <a:lnTo>
                      <a:pt x="443" y="160"/>
                    </a:lnTo>
                    <a:lnTo>
                      <a:pt x="450" y="157"/>
                    </a:lnTo>
                    <a:lnTo>
                      <a:pt x="473" y="146"/>
                    </a:lnTo>
                    <a:lnTo>
                      <a:pt x="492" y="137"/>
                    </a:lnTo>
                    <a:lnTo>
                      <a:pt x="508" y="130"/>
                    </a:lnTo>
                    <a:lnTo>
                      <a:pt x="520" y="125"/>
                    </a:lnTo>
                    <a:lnTo>
                      <a:pt x="530" y="122"/>
                    </a:lnTo>
                    <a:lnTo>
                      <a:pt x="536" y="120"/>
                    </a:lnTo>
                    <a:lnTo>
                      <a:pt x="541" y="117"/>
                    </a:lnTo>
                    <a:lnTo>
                      <a:pt x="542" y="117"/>
                    </a:lnTo>
                    <a:lnTo>
                      <a:pt x="528" y="0"/>
                    </a:lnTo>
                    <a:lnTo>
                      <a:pt x="524" y="0"/>
                    </a:lnTo>
                    <a:lnTo>
                      <a:pt x="511" y="0"/>
                    </a:lnTo>
                    <a:lnTo>
                      <a:pt x="492" y="1"/>
                    </a:lnTo>
                    <a:lnTo>
                      <a:pt x="467" y="3"/>
                    </a:lnTo>
                    <a:lnTo>
                      <a:pt x="440" y="6"/>
                    </a:lnTo>
                    <a:lnTo>
                      <a:pt x="410" y="10"/>
                    </a:lnTo>
                    <a:lnTo>
                      <a:pt x="381" y="16"/>
                    </a:lnTo>
                    <a:lnTo>
                      <a:pt x="352" y="24"/>
                    </a:lnTo>
                    <a:lnTo>
                      <a:pt x="341" y="28"/>
                    </a:lnTo>
                    <a:lnTo>
                      <a:pt x="329" y="32"/>
                    </a:lnTo>
                    <a:lnTo>
                      <a:pt x="315" y="38"/>
                    </a:lnTo>
                    <a:lnTo>
                      <a:pt x="300" y="44"/>
                    </a:lnTo>
                    <a:lnTo>
                      <a:pt x="285" y="51"/>
                    </a:lnTo>
                    <a:lnTo>
                      <a:pt x="270" y="56"/>
                    </a:lnTo>
                    <a:lnTo>
                      <a:pt x="254" y="64"/>
                    </a:lnTo>
                    <a:lnTo>
                      <a:pt x="239" y="71"/>
                    </a:lnTo>
                    <a:lnTo>
                      <a:pt x="224" y="79"/>
                    </a:lnTo>
                    <a:lnTo>
                      <a:pt x="209" y="86"/>
                    </a:lnTo>
                    <a:lnTo>
                      <a:pt x="195" y="94"/>
                    </a:lnTo>
                    <a:lnTo>
                      <a:pt x="182" y="101"/>
                    </a:lnTo>
                    <a:lnTo>
                      <a:pt x="170" y="109"/>
                    </a:lnTo>
                    <a:lnTo>
                      <a:pt x="160" y="116"/>
                    </a:lnTo>
                    <a:lnTo>
                      <a:pt x="151" y="123"/>
                    </a:lnTo>
                    <a:lnTo>
                      <a:pt x="144" y="12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999999"/>
                  </a:gs>
                  <a:gs pos="100000">
                    <a:srgbClr val="FFFFFF"/>
                  </a:gs>
                </a:gsLst>
                <a:lin ang="5400000" scaled="1"/>
              </a:gradFill>
              <a:ln w="28575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111" name="AutoShape 79"/>
            <p:cNvSpPr>
              <a:spLocks noChangeArrowheads="1"/>
            </p:cNvSpPr>
            <p:nvPr/>
          </p:nvSpPr>
          <p:spPr bwMode="auto">
            <a:xfrm>
              <a:off x="1920" y="2016"/>
              <a:ext cx="2016" cy="336"/>
            </a:xfrm>
            <a:prstGeom prst="leftRightArrow">
              <a:avLst>
                <a:gd name="adj1" fmla="val 50000"/>
                <a:gd name="adj2" fmla="val 120000"/>
              </a:avLst>
            </a:prstGeom>
            <a:gradFill rotWithShape="1">
              <a:gsLst>
                <a:gs pos="0">
                  <a:srgbClr val="001D3A"/>
                </a:gs>
                <a:gs pos="50000">
                  <a:schemeClr val="bg1"/>
                </a:gs>
                <a:gs pos="100000">
                  <a:srgbClr val="001D3A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113" name="Text Box 81"/>
            <p:cNvSpPr txBox="1">
              <a:spLocks noChangeArrowheads="1"/>
            </p:cNvSpPr>
            <p:nvPr/>
          </p:nvSpPr>
          <p:spPr bwMode="auto">
            <a:xfrm>
              <a:off x="2304" y="1788"/>
              <a:ext cx="1296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dirty="0">
                  <a:solidFill>
                    <a:schemeClr val="tx2"/>
                  </a:solidFill>
                  <a:latin typeface="+mj-lt"/>
                </a:rPr>
                <a:t>Making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en-US" sz="1800" dirty="0">
                <a:solidFill>
                  <a:schemeClr val="tx2"/>
                </a:solidFill>
                <a:latin typeface="+mj-lt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US" sz="1800" dirty="0">
                  <a:solidFill>
                    <a:schemeClr val="tx2"/>
                  </a:solidFill>
                  <a:latin typeface="+mj-lt"/>
                </a:rPr>
                <a:t>Choices</a:t>
              </a:r>
            </a:p>
          </p:txBody>
        </p:sp>
        <p:pic>
          <p:nvPicPr>
            <p:cNvPr id="18447" name="Picture 82" descr="MCj04348360000[1]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36" y="2112"/>
              <a:ext cx="852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DM-</a:t>
            </a:r>
            <a:fld id="{C9B773E1-12C3-42AA-B3D5-C889D0DDE17D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MPj040363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1447800" y="1371600"/>
            <a:ext cx="6553200" cy="3505200"/>
          </a:xfrm>
          <a:solidFill>
            <a:schemeClr val="bg1">
              <a:alpha val="46001"/>
            </a:schemeClr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cap="none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Decisionmaking</a:t>
            </a:r>
            <a:r>
              <a:rPr lang="en-US" sz="36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is the process of deliberation, which leads to a final course of action.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C8D5E9D9-AE0A-40E1-B6B7-EC06460276F6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70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THE DECISIONMAKING PROCESS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6781800" cy="4114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Define the problem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Collect information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Generate alternatives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Evaluate alternatives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Select </a:t>
            </a:r>
            <a:r>
              <a:rPr lang="en-US" sz="2800" dirty="0" smtClean="0">
                <a:solidFill>
                  <a:srgbClr val="FFFF99"/>
                </a:solidFill>
              </a:rPr>
              <a:t>(decide)</a:t>
            </a:r>
          </a:p>
        </p:txBody>
      </p:sp>
      <p:pic>
        <p:nvPicPr>
          <p:cNvPr id="20484" name="Picture 9" descr="MPj043939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114800" cy="2747963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F7AB5CB8-CD6F-4E16-9E30-EC5211E2155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11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629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IMPORTANCE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5334000" cy="3886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How many are affected?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Will the decision impact on mission, goals, etc?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What would be the consequences of a bad decision?</a:t>
            </a:r>
          </a:p>
        </p:txBody>
      </p:sp>
      <p:pic>
        <p:nvPicPr>
          <p:cNvPr id="21508" name="Picture 10" descr="MCj04337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86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9EC92183-C28E-45D4-950A-E0CAB21CBA82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70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TYPES OF NEGATIVE CONSEQUENCES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924800" cy="3886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Physical harm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Psychological harm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Loss of money or misuse of money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Loss of leadership credibility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Decreased productivity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Decreased morale</a:t>
            </a:r>
          </a:p>
          <a:p>
            <a:pPr marL="457200" indent="-457200" eaLnBrk="1" hangingPunct="1">
              <a:spcBef>
                <a:spcPts val="0"/>
              </a:spcBef>
              <a:defRPr/>
            </a:pPr>
            <a:r>
              <a:rPr lang="en-US" sz="2800" dirty="0" smtClean="0"/>
              <a:t>Negative impact on mission</a:t>
            </a:r>
          </a:p>
        </p:txBody>
      </p:sp>
      <p:pic>
        <p:nvPicPr>
          <p:cNvPr id="22532" name="Picture 11" descr="MCj044132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438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DM-</a:t>
            </a:r>
            <a:fld id="{B1FDF24A-12EA-4683-9985-808A15EB94F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EDC403B6402B4A94AF905BFBE0BED0" ma:contentTypeVersion="4" ma:contentTypeDescription="Create a new document." ma:contentTypeScope="" ma:versionID="89eb6dd4aa3e4d6b7bba1bf1ed42da1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282B15E-0FBE-495E-BDBC-4E7D0ED82F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DBC7AE0-108D-4EB6-9D44-981DC14895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697A20-8B9A-4D2C-8A99-6287C406800D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2645</TotalTime>
  <Words>744</Words>
  <Application>Microsoft Office PowerPoint</Application>
  <PresentationFormat>On-screen Show (4:3)</PresentationFormat>
  <Paragraphs>186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Times New Roman</vt:lpstr>
      <vt:lpstr>Arial</vt:lpstr>
      <vt:lpstr>Century Gothic</vt:lpstr>
      <vt:lpstr>Wingdings</vt:lpstr>
      <vt:lpstr>1_Custom Design</vt:lpstr>
      <vt:lpstr>Slide 1</vt:lpstr>
      <vt:lpstr>OBJECTIVES</vt:lpstr>
      <vt:lpstr>OVERVIEW</vt:lpstr>
      <vt:lpstr>Slide 4</vt:lpstr>
      <vt:lpstr>DECISIONMAKING</vt:lpstr>
      <vt:lpstr>Decisionmaking is the process of deliberation, which leads to a final course of action.</vt:lpstr>
      <vt:lpstr>THE DECISIONMAKING PROCESS</vt:lpstr>
      <vt:lpstr>IMPORTANCE</vt:lpstr>
      <vt:lpstr>TYPES OF NEGATIVE CONSEQUENCES</vt:lpstr>
      <vt:lpstr>EFFECTIVE DECISIONS ARE BASED ON A LOGICAL PROCESS</vt:lpstr>
      <vt:lpstr>THE LEADER'S ROLE</vt:lpstr>
      <vt:lpstr>THE LEADER'S ROLE (cont'd)</vt:lpstr>
      <vt:lpstr>Slide 13</vt:lpstr>
      <vt:lpstr>Style A:  Autocratic</vt:lpstr>
      <vt:lpstr>Style C:  Consulting</vt:lpstr>
      <vt:lpstr>Style G:  Group Process</vt:lpstr>
      <vt:lpstr>CONSENSUS</vt:lpstr>
      <vt:lpstr>Slide 18</vt:lpstr>
      <vt:lpstr>CONSIDERATIONS</vt:lpstr>
      <vt:lpstr>CONSIDERATIONS (cont'd)</vt:lpstr>
      <vt:lpstr>CONSIDERATIONS (cont'd)</vt:lpstr>
      <vt:lpstr>nine GUIDELINES</vt:lpstr>
      <vt:lpstr>nine GUIDELINES (cont'd)</vt:lpstr>
      <vt:lpstr>Slide 24</vt:lpstr>
      <vt:lpstr>GROUP DECISIONMAKING</vt:lpstr>
      <vt:lpstr>GROUP DECISIONMAKING (cont'd) </vt:lpstr>
      <vt:lpstr>ADVANTAGES OF GROUP DECISIONMAKING</vt:lpstr>
      <vt:lpstr>DISADVANTAGES OF GROUP                DECISIONMAKING</vt:lpstr>
      <vt:lpstr>LEADER AS FACILITATOR</vt:lpstr>
      <vt:lpstr>Characteristics of EFFECTIVE DECISIONMAKERS</vt:lpstr>
      <vt:lpstr>MARVIN'S CHARACTERIZATION</vt:lpstr>
      <vt:lpstr>Slide 32</vt:lpstr>
      <vt:lpstr>THREE DECISIONMAKING PRINCIPLES</vt:lpstr>
      <vt:lpstr>SUMMARY</vt:lpstr>
    </vt:vector>
  </TitlesOfParts>
  <Company>NETC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</dc:title>
  <dc:creator>Tracy Boyd</dc:creator>
  <cp:lastModifiedBy>jboggs</cp:lastModifiedBy>
  <cp:revision>134</cp:revision>
  <dcterms:created xsi:type="dcterms:W3CDTF">1998-09-10T17:52:18Z</dcterms:created>
  <dcterms:modified xsi:type="dcterms:W3CDTF">2010-06-29T18:28:55Z</dcterms:modified>
</cp:coreProperties>
</file>